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72">
          <p15:clr>
            <a:srgbClr val="A4A3A4"/>
          </p15:clr>
        </p15:guide>
        <p15:guide id="2" pos="12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i-Han Shultz" initials="MH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0000"/>
    <a:srgbClr val="004274"/>
    <a:srgbClr val="800000"/>
    <a:srgbClr val="0000FF"/>
    <a:srgbClr val="990033"/>
    <a:srgbClr val="C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452" y="40"/>
      </p:cViewPr>
      <p:guideLst>
        <p:guide orient="horz" pos="4272"/>
        <p:guide pos="124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A7215FC-3172-436B-BD2E-08EAC8BFF05C}" type="slidenum">
              <a:rPr lang="en-US" altLang="en-US"/>
              <a:pPr>
                <a:defRPr/>
              </a:pPr>
              <a:t>‹#›</a:t>
            </a:fld>
            <a:endParaRPr lang="en-US" altLang="en-US"/>
          </a:p>
        </p:txBody>
      </p:sp>
    </p:spTree>
    <p:extLst>
      <p:ext uri="{BB962C8B-B14F-4D97-AF65-F5344CB8AC3E}">
        <p14:creationId xmlns:p14="http://schemas.microsoft.com/office/powerpoint/2010/main" val="559561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050050F-3D8C-4258-8688-E7664018F78D}" type="slidenum">
              <a:rPr lang="en-US" altLang="en-US"/>
              <a:pPr>
                <a:defRPr/>
              </a:pPr>
              <a:t>‹#›</a:t>
            </a:fld>
            <a:endParaRPr lang="en-US" altLang="en-US"/>
          </a:p>
        </p:txBody>
      </p:sp>
    </p:spTree>
    <p:extLst>
      <p:ext uri="{BB962C8B-B14F-4D97-AF65-F5344CB8AC3E}">
        <p14:creationId xmlns:p14="http://schemas.microsoft.com/office/powerpoint/2010/main" val="4265659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C91716D-FBFB-4097-AEFB-5189824F7061}" type="slidenum">
              <a:rPr lang="en-US" altLang="en-US"/>
              <a:pPr>
                <a:defRPr/>
              </a:pPr>
              <a:t>‹#›</a:t>
            </a:fld>
            <a:endParaRPr lang="en-US" altLang="en-US"/>
          </a:p>
        </p:txBody>
      </p:sp>
    </p:spTree>
    <p:extLst>
      <p:ext uri="{BB962C8B-B14F-4D97-AF65-F5344CB8AC3E}">
        <p14:creationId xmlns:p14="http://schemas.microsoft.com/office/powerpoint/2010/main" val="3603305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A230D77-B26B-4D32-9762-A073BDC54FBD}" type="slidenum">
              <a:rPr lang="en-US" altLang="en-US"/>
              <a:pPr>
                <a:defRPr/>
              </a:pPr>
              <a:t>‹#›</a:t>
            </a:fld>
            <a:endParaRPr lang="en-US" altLang="en-US"/>
          </a:p>
        </p:txBody>
      </p:sp>
    </p:spTree>
    <p:extLst>
      <p:ext uri="{BB962C8B-B14F-4D97-AF65-F5344CB8AC3E}">
        <p14:creationId xmlns:p14="http://schemas.microsoft.com/office/powerpoint/2010/main" val="1284491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58C115D-642D-4F9B-8A99-4AC9338E25BC}" type="slidenum">
              <a:rPr lang="en-US" altLang="en-US"/>
              <a:pPr>
                <a:defRPr/>
              </a:pPr>
              <a:t>‹#›</a:t>
            </a:fld>
            <a:endParaRPr lang="en-US" altLang="en-US"/>
          </a:p>
        </p:txBody>
      </p:sp>
    </p:spTree>
    <p:extLst>
      <p:ext uri="{BB962C8B-B14F-4D97-AF65-F5344CB8AC3E}">
        <p14:creationId xmlns:p14="http://schemas.microsoft.com/office/powerpoint/2010/main" val="609838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1C988B0-2BAD-467B-A214-F154F7D3141A}" type="slidenum">
              <a:rPr lang="en-US" altLang="en-US"/>
              <a:pPr>
                <a:defRPr/>
              </a:pPr>
              <a:t>‹#›</a:t>
            </a:fld>
            <a:endParaRPr lang="en-US" altLang="en-US"/>
          </a:p>
        </p:txBody>
      </p:sp>
    </p:spTree>
    <p:extLst>
      <p:ext uri="{BB962C8B-B14F-4D97-AF65-F5344CB8AC3E}">
        <p14:creationId xmlns:p14="http://schemas.microsoft.com/office/powerpoint/2010/main" val="267560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03EB5DEF-92F4-45DD-911A-37534AB73D3E}" type="slidenum">
              <a:rPr lang="en-US" altLang="en-US"/>
              <a:pPr>
                <a:defRPr/>
              </a:pPr>
              <a:t>‹#›</a:t>
            </a:fld>
            <a:endParaRPr lang="en-US" altLang="en-US"/>
          </a:p>
        </p:txBody>
      </p:sp>
    </p:spTree>
    <p:extLst>
      <p:ext uri="{BB962C8B-B14F-4D97-AF65-F5344CB8AC3E}">
        <p14:creationId xmlns:p14="http://schemas.microsoft.com/office/powerpoint/2010/main" val="3599418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C35AB88-DFA9-4A3D-A25A-33AD5DC3DEC3}" type="slidenum">
              <a:rPr lang="en-US" altLang="en-US"/>
              <a:pPr>
                <a:defRPr/>
              </a:pPr>
              <a:t>‹#›</a:t>
            </a:fld>
            <a:endParaRPr lang="en-US" altLang="en-US"/>
          </a:p>
        </p:txBody>
      </p:sp>
    </p:spTree>
    <p:extLst>
      <p:ext uri="{BB962C8B-B14F-4D97-AF65-F5344CB8AC3E}">
        <p14:creationId xmlns:p14="http://schemas.microsoft.com/office/powerpoint/2010/main" val="228941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9E7F98FB-848E-4B19-88AA-4A4D70723582}" type="slidenum">
              <a:rPr lang="en-US" altLang="en-US"/>
              <a:pPr>
                <a:defRPr/>
              </a:pPr>
              <a:t>‹#›</a:t>
            </a:fld>
            <a:endParaRPr lang="en-US" altLang="en-US"/>
          </a:p>
        </p:txBody>
      </p:sp>
    </p:spTree>
    <p:extLst>
      <p:ext uri="{BB962C8B-B14F-4D97-AF65-F5344CB8AC3E}">
        <p14:creationId xmlns:p14="http://schemas.microsoft.com/office/powerpoint/2010/main" val="109479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FFA18F-2F7C-43E2-A798-560168F84DDE}" type="slidenum">
              <a:rPr lang="en-US" altLang="en-US"/>
              <a:pPr>
                <a:defRPr/>
              </a:pPr>
              <a:t>‹#›</a:t>
            </a:fld>
            <a:endParaRPr lang="en-US" altLang="en-US"/>
          </a:p>
        </p:txBody>
      </p:sp>
    </p:spTree>
    <p:extLst>
      <p:ext uri="{BB962C8B-B14F-4D97-AF65-F5344CB8AC3E}">
        <p14:creationId xmlns:p14="http://schemas.microsoft.com/office/powerpoint/2010/main" val="4224317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EC4D936-022D-4FD7-AEC6-CB1F09FE926F}" type="slidenum">
              <a:rPr lang="en-US" altLang="en-US"/>
              <a:pPr>
                <a:defRPr/>
              </a:pPr>
              <a:t>‹#›</a:t>
            </a:fld>
            <a:endParaRPr lang="en-US" altLang="en-US"/>
          </a:p>
        </p:txBody>
      </p:sp>
    </p:spTree>
    <p:extLst>
      <p:ext uri="{BB962C8B-B14F-4D97-AF65-F5344CB8AC3E}">
        <p14:creationId xmlns:p14="http://schemas.microsoft.com/office/powerpoint/2010/main" val="18305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342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4914900" y="8326438"/>
            <a:ext cx="1600200"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51EAC24-2083-49D2-9BE1-76D14A9FBFD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devere.com/" TargetMode="External"/><Relationship Id="rId2" Type="http://schemas.openxmlformats.org/officeDocument/2006/relationships/hyperlink" Target="mailto:Michael.Devere@lfg.com"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4"/>
          <p:cNvSpPr>
            <a:spLocks noChangeShapeType="1"/>
          </p:cNvSpPr>
          <p:nvPr/>
        </p:nvSpPr>
        <p:spPr bwMode="auto">
          <a:xfrm>
            <a:off x="6553200" y="914400"/>
            <a:ext cx="0" cy="80010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1" name="Line 6"/>
          <p:cNvSpPr>
            <a:spLocks noChangeShapeType="1"/>
          </p:cNvSpPr>
          <p:nvPr/>
        </p:nvSpPr>
        <p:spPr bwMode="auto">
          <a:xfrm rot="5400000">
            <a:off x="3276600" y="-2362200"/>
            <a:ext cx="0" cy="65532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 name="Text Box 13"/>
          <p:cNvSpPr txBox="1">
            <a:spLocks noChangeArrowheads="1"/>
          </p:cNvSpPr>
          <p:nvPr/>
        </p:nvSpPr>
        <p:spPr bwMode="auto">
          <a:xfrm>
            <a:off x="2095500" y="990600"/>
            <a:ext cx="4457700" cy="731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indent="4572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spcBef>
                <a:spcPct val="0"/>
              </a:spcBef>
              <a:buFontTx/>
              <a:buNone/>
            </a:pPr>
            <a:r>
              <a:rPr lang="en-US" altLang="en-US" sz="1100" dirty="0"/>
              <a:t> </a:t>
            </a:r>
            <a:r>
              <a:rPr lang="en-US" altLang="en-US" sz="1100" dirty="0">
                <a:latin typeface="Bookman Old Style" pitchFamily="18" charset="0"/>
              </a:rPr>
              <a:t>As a Financial Planner at Lincoln Financial Advisors, I have built a practice centered on the core values of honesty, integrity, trust, and dedication. I use a client-centric approach to build lasting relationships with each and every client, positioning  myself as a lifetime resource. With my financial guidance, I am able to help clients build financial security for each stage of their lives. </a:t>
            </a:r>
          </a:p>
          <a:p>
            <a:pPr>
              <a:spcBef>
                <a:spcPct val="0"/>
              </a:spcBef>
              <a:buFontTx/>
              <a:buNone/>
            </a:pPr>
            <a:endParaRPr lang="en-US" altLang="en-US" sz="1100" dirty="0">
              <a:latin typeface="Bookman Old Style" pitchFamily="18" charset="0"/>
            </a:endParaRPr>
          </a:p>
          <a:p>
            <a:pPr>
              <a:spcBef>
                <a:spcPct val="0"/>
              </a:spcBef>
              <a:buFontTx/>
              <a:buNone/>
            </a:pPr>
            <a:r>
              <a:rPr lang="en-US" altLang="en-US" sz="1400" i="1" u="sng" dirty="0">
                <a:latin typeface="Bookman Old Style" pitchFamily="18" charset="0"/>
              </a:rPr>
              <a:t>My areas of focus include: </a:t>
            </a:r>
          </a:p>
          <a:p>
            <a:pPr>
              <a:spcBef>
                <a:spcPct val="0"/>
              </a:spcBef>
              <a:buFontTx/>
              <a:buNone/>
            </a:pPr>
            <a:endParaRPr lang="en-US" altLang="en-US" sz="1200" dirty="0">
              <a:latin typeface="Bookman Old Style" pitchFamily="18" charset="0"/>
            </a:endParaRPr>
          </a:p>
          <a:p>
            <a:pPr>
              <a:spcBef>
                <a:spcPct val="0"/>
              </a:spcBef>
              <a:buFontTx/>
              <a:buNone/>
            </a:pPr>
            <a:r>
              <a:rPr lang="en-US" altLang="en-US" sz="1100" b="1" dirty="0">
                <a:solidFill>
                  <a:srgbClr val="CA0000"/>
                </a:solidFill>
                <a:latin typeface="Bookman Old Style" pitchFamily="18" charset="0"/>
              </a:rPr>
              <a:t> </a:t>
            </a:r>
            <a:r>
              <a:rPr lang="en-US" altLang="en-US" sz="1100" dirty="0">
                <a:latin typeface="Bookman Old Style" pitchFamily="18" charset="0"/>
              </a:rPr>
              <a:t>Pension Payout Alternatives </a:t>
            </a:r>
          </a:p>
          <a:p>
            <a:pPr>
              <a:spcBef>
                <a:spcPct val="0"/>
              </a:spcBef>
              <a:buFontTx/>
              <a:buNone/>
            </a:pPr>
            <a:r>
              <a:rPr lang="en-US" altLang="en-US" sz="1100" dirty="0">
                <a:solidFill>
                  <a:srgbClr val="CA0000"/>
                </a:solidFill>
                <a:latin typeface="Bookman Old Style" pitchFamily="18" charset="0"/>
              </a:rPr>
              <a:t> </a:t>
            </a:r>
            <a:r>
              <a:rPr lang="en-US" altLang="en-US" sz="1100" dirty="0">
                <a:latin typeface="Bookman Old Style" pitchFamily="18" charset="0"/>
              </a:rPr>
              <a:t>Pension Transfer/Rollovers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Mutual Funds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Tax Sheltered Annuities, 403(b) Plans </a:t>
            </a:r>
          </a:p>
          <a:p>
            <a:pPr>
              <a:spcBef>
                <a:spcPct val="0"/>
              </a:spcBef>
              <a:buFontTx/>
              <a:buNone/>
            </a:pPr>
            <a:r>
              <a:rPr lang="en-US" altLang="en-US" sz="1100" dirty="0">
                <a:solidFill>
                  <a:srgbClr val="CA0000"/>
                </a:solidFill>
                <a:latin typeface="Bookman Old Style" pitchFamily="18" charset="0"/>
              </a:rPr>
              <a:t> </a:t>
            </a:r>
            <a:r>
              <a:rPr lang="en-US" altLang="en-US" sz="1100" dirty="0">
                <a:latin typeface="Bookman Old Style" pitchFamily="18" charset="0"/>
              </a:rPr>
              <a:t>Term Insurance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Universal Life Insurance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Variable Universal Life Insurance </a:t>
            </a:r>
          </a:p>
          <a:p>
            <a:pPr>
              <a:spcBef>
                <a:spcPct val="0"/>
              </a:spcBef>
              <a:buFontTx/>
              <a:buNone/>
            </a:pPr>
            <a:endParaRPr lang="en-US" altLang="en-US" sz="1100" dirty="0">
              <a:latin typeface="Bookman Old Style" pitchFamily="18" charset="0"/>
            </a:endParaRP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Fixed Annuities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Variable Annuities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Long-Term Care Insurance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Charitable Giving Strategies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Disability Income Insurance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Estate Conservation Strategies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Education Funding Strategies </a:t>
            </a:r>
          </a:p>
          <a:p>
            <a:pPr>
              <a:spcBef>
                <a:spcPct val="0"/>
              </a:spcBef>
              <a:buFontTx/>
              <a:buNone/>
            </a:pPr>
            <a:r>
              <a:rPr lang="en-US" altLang="en-US" sz="1100" dirty="0">
                <a:solidFill>
                  <a:srgbClr val="CA0000"/>
                </a:solidFill>
                <a:latin typeface="Bookman Old Style" pitchFamily="18" charset="0"/>
              </a:rPr>
              <a:t></a:t>
            </a:r>
            <a:r>
              <a:rPr lang="en-US" altLang="en-US" sz="1100" dirty="0">
                <a:latin typeface="Bookman Old Style" pitchFamily="18" charset="0"/>
              </a:rPr>
              <a:t> IRA Consolidation/Rollovers </a:t>
            </a:r>
          </a:p>
          <a:p>
            <a:pPr>
              <a:spcBef>
                <a:spcPct val="0"/>
              </a:spcBef>
              <a:buFontTx/>
              <a:buNone/>
            </a:pPr>
            <a:endParaRPr lang="en-US" altLang="en-US" sz="1000" dirty="0">
              <a:latin typeface="Bookman Old Style" pitchFamily="18" charset="0"/>
            </a:endParaRPr>
          </a:p>
          <a:p>
            <a:pPr>
              <a:spcBef>
                <a:spcPct val="0"/>
              </a:spcBef>
              <a:buFontTx/>
              <a:buNone/>
            </a:pPr>
            <a:r>
              <a:rPr lang="en-US" altLang="en-US" sz="1100" dirty="0">
                <a:latin typeface="Bookman Old Style" pitchFamily="18" charset="0"/>
              </a:rPr>
              <a:t>I am a 30 year resident of Danville, CA, where I live with my wife Luanne, who is also my Personal Assistant. Our daughter Amanda, son-in-law Gary, 3 and 5 year old granddaughters and our 1 y.o. grandson live nearby, as well as other extended family. Before my transition to Lincoln, I have worked in the financial industry for 13 years, previously at MetLife/Mass Mutual and John Hancock. Previous to that, I spent 34 years in the high tech industry. I hold a BBA and an MBA from the University of Wisconsin in Madison, WI, where I was an Honors graduate. In my spare time, I enjoy caring for our grandchildren, reading, doing daily crossword puzzles and enjoying  music and sports – in particular supporting my Wisconsin Badger football and basketball teams, as well as the Packers. </a:t>
            </a:r>
          </a:p>
          <a:p>
            <a:pPr>
              <a:spcBef>
                <a:spcPct val="0"/>
              </a:spcBef>
              <a:buFontTx/>
              <a:buNone/>
            </a:pPr>
            <a:endParaRPr lang="en-US" altLang="en-US" sz="1100" dirty="0">
              <a:latin typeface="Bookman Old Style" pitchFamily="18" charset="0"/>
            </a:endParaRPr>
          </a:p>
        </p:txBody>
      </p:sp>
      <p:sp>
        <p:nvSpPr>
          <p:cNvPr id="2053" name="Text Box 14"/>
          <p:cNvSpPr txBox="1">
            <a:spLocks noChangeArrowheads="1"/>
          </p:cNvSpPr>
          <p:nvPr/>
        </p:nvSpPr>
        <p:spPr bwMode="auto">
          <a:xfrm>
            <a:off x="304799" y="7969248"/>
            <a:ext cx="6477000" cy="336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1400" b="1" i="1" dirty="0">
                <a:solidFill>
                  <a:srgbClr val="CA0000"/>
                </a:solidFill>
              </a:rPr>
              <a:t>Create, Accumulate, Preserve Wealth </a:t>
            </a:r>
          </a:p>
        </p:txBody>
      </p:sp>
      <p:sp>
        <p:nvSpPr>
          <p:cNvPr id="2054" name="Text Box 16"/>
          <p:cNvSpPr txBox="1">
            <a:spLocks noChangeArrowheads="1"/>
          </p:cNvSpPr>
          <p:nvPr/>
        </p:nvSpPr>
        <p:spPr bwMode="auto">
          <a:xfrm>
            <a:off x="257175" y="971550"/>
            <a:ext cx="18288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100"/>
          </a:p>
        </p:txBody>
      </p:sp>
      <p:sp>
        <p:nvSpPr>
          <p:cNvPr id="2056" name="Text Box 17"/>
          <p:cNvSpPr txBox="1">
            <a:spLocks noChangeArrowheads="1"/>
          </p:cNvSpPr>
          <p:nvPr/>
        </p:nvSpPr>
        <p:spPr bwMode="auto">
          <a:xfrm>
            <a:off x="180975" y="4092573"/>
            <a:ext cx="1914525" cy="2460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altLang="en-US" sz="1050" b="1" spc="300" dirty="0">
                <a:solidFill>
                  <a:srgbClr val="CA0000"/>
                </a:solidFill>
                <a:latin typeface="+mn-lt"/>
              </a:rPr>
              <a:t>Lincoln Financial Advisors</a:t>
            </a:r>
          </a:p>
          <a:p>
            <a:pPr eaLnBrk="1" hangingPunct="1">
              <a:defRPr/>
            </a:pPr>
            <a:r>
              <a:rPr lang="en-US" altLang="en-US" sz="1000" dirty="0">
                <a:solidFill>
                  <a:srgbClr val="CA0000"/>
                </a:solidFill>
                <a:latin typeface="+mn-lt"/>
              </a:rPr>
              <a:t>3000 Executive Parkway</a:t>
            </a:r>
          </a:p>
          <a:p>
            <a:pPr eaLnBrk="1" hangingPunct="1">
              <a:defRPr/>
            </a:pPr>
            <a:r>
              <a:rPr lang="en-US" altLang="en-US" sz="1000" dirty="0">
                <a:solidFill>
                  <a:srgbClr val="CA0000"/>
                </a:solidFill>
                <a:latin typeface="+mn-lt"/>
              </a:rPr>
              <a:t>          Suite 400</a:t>
            </a:r>
          </a:p>
          <a:p>
            <a:pPr eaLnBrk="1" hangingPunct="1">
              <a:defRPr/>
            </a:pPr>
            <a:r>
              <a:rPr lang="en-US" altLang="en-US" sz="1000" dirty="0">
                <a:solidFill>
                  <a:srgbClr val="CA0000"/>
                </a:solidFill>
                <a:latin typeface="+mn-lt"/>
              </a:rPr>
              <a:t>     P.O. Box 5154</a:t>
            </a:r>
          </a:p>
          <a:p>
            <a:pPr eaLnBrk="1" hangingPunct="1">
              <a:defRPr/>
            </a:pPr>
            <a:r>
              <a:rPr lang="en-US" altLang="en-US" sz="1000" dirty="0">
                <a:solidFill>
                  <a:srgbClr val="CA0000"/>
                </a:solidFill>
                <a:latin typeface="+mn-lt"/>
              </a:rPr>
              <a:t>San Ramon, CA 94583</a:t>
            </a:r>
          </a:p>
          <a:p>
            <a:pPr eaLnBrk="1" hangingPunct="1">
              <a:defRPr/>
            </a:pPr>
            <a:r>
              <a:rPr lang="en-US" altLang="en-US" sz="1000" b="1" dirty="0">
                <a:solidFill>
                  <a:srgbClr val="CA0000"/>
                </a:solidFill>
                <a:latin typeface="+mn-lt"/>
              </a:rPr>
              <a:t>Direct: </a:t>
            </a:r>
            <a:r>
              <a:rPr lang="en-US" altLang="en-US" sz="1000" dirty="0">
                <a:solidFill>
                  <a:srgbClr val="CA0000"/>
                </a:solidFill>
                <a:latin typeface="+mn-lt"/>
              </a:rPr>
              <a:t>(925) 659-0281</a:t>
            </a:r>
          </a:p>
          <a:p>
            <a:pPr eaLnBrk="1" hangingPunct="1">
              <a:defRPr/>
            </a:pPr>
            <a:r>
              <a:rPr lang="en-US" altLang="en-US" sz="1000" b="1" dirty="0">
                <a:solidFill>
                  <a:srgbClr val="CA0000"/>
                </a:solidFill>
                <a:highlight>
                  <a:srgbClr val="FFFF00"/>
                </a:highlight>
                <a:latin typeface="+mn-lt"/>
              </a:rPr>
              <a:t>Mobile</a:t>
            </a:r>
            <a:r>
              <a:rPr lang="en-US" altLang="en-US" sz="1000" dirty="0">
                <a:solidFill>
                  <a:srgbClr val="CA0000"/>
                </a:solidFill>
                <a:highlight>
                  <a:srgbClr val="FFFF00"/>
                </a:highlight>
                <a:latin typeface="+mn-lt"/>
              </a:rPr>
              <a:t>: (925) 518-0286</a:t>
            </a:r>
          </a:p>
          <a:p>
            <a:pPr eaLnBrk="1" hangingPunct="1">
              <a:defRPr/>
            </a:pPr>
            <a:r>
              <a:rPr lang="en-US" altLang="en-US" sz="1000" b="1" dirty="0">
                <a:solidFill>
                  <a:srgbClr val="CA0000"/>
                </a:solidFill>
                <a:latin typeface="+mn-lt"/>
              </a:rPr>
              <a:t>Fax: </a:t>
            </a:r>
            <a:r>
              <a:rPr lang="en-US" altLang="en-US" sz="1000" dirty="0">
                <a:solidFill>
                  <a:srgbClr val="CA0000"/>
                </a:solidFill>
                <a:latin typeface="+mn-lt"/>
              </a:rPr>
              <a:t>(925) 275-0999</a:t>
            </a:r>
          </a:p>
          <a:p>
            <a:pPr eaLnBrk="1" hangingPunct="1">
              <a:defRPr/>
            </a:pPr>
            <a:r>
              <a:rPr lang="en-US" altLang="en-US" sz="1000" b="1" dirty="0">
                <a:solidFill>
                  <a:srgbClr val="CA0000"/>
                </a:solidFill>
                <a:latin typeface="+mn-lt"/>
              </a:rPr>
              <a:t>E-Mail: </a:t>
            </a:r>
            <a:r>
              <a:rPr lang="en-US" altLang="en-US" sz="1000" dirty="0">
                <a:solidFill>
                  <a:srgbClr val="CA0000"/>
                </a:solidFill>
                <a:latin typeface="+mn-lt"/>
                <a:hlinkClick r:id="rId2"/>
              </a:rPr>
              <a:t>Michael.Devere@lfg.com</a:t>
            </a:r>
            <a:endParaRPr lang="en-US" altLang="en-US" sz="1000" dirty="0">
              <a:solidFill>
                <a:srgbClr val="CA0000"/>
              </a:solidFill>
              <a:latin typeface="+mn-lt"/>
            </a:endParaRPr>
          </a:p>
          <a:p>
            <a:pPr eaLnBrk="1" hangingPunct="1">
              <a:defRPr/>
            </a:pPr>
            <a:r>
              <a:rPr lang="en-US" altLang="en-US" sz="1000" b="1" dirty="0">
                <a:solidFill>
                  <a:srgbClr val="CA0000"/>
                </a:solidFill>
                <a:latin typeface="+mn-lt"/>
              </a:rPr>
              <a:t>Website: </a:t>
            </a:r>
            <a:r>
              <a:rPr lang="en-US" altLang="en-US" sz="1000" dirty="0">
                <a:solidFill>
                  <a:srgbClr val="CA0000"/>
                </a:solidFill>
                <a:latin typeface="+mn-lt"/>
                <a:hlinkClick r:id="rId3"/>
              </a:rPr>
              <a:t>www.mdevere.com</a:t>
            </a:r>
            <a:endParaRPr lang="en-US" altLang="en-US" sz="1000" dirty="0">
              <a:solidFill>
                <a:srgbClr val="CA0000"/>
              </a:solidFill>
              <a:latin typeface="+mn-lt"/>
            </a:endParaRPr>
          </a:p>
          <a:p>
            <a:pPr eaLnBrk="1" hangingPunct="1">
              <a:defRPr/>
            </a:pPr>
            <a:r>
              <a:rPr lang="en-US" altLang="en-US" sz="1000" b="1" dirty="0">
                <a:solidFill>
                  <a:srgbClr val="CA0000"/>
                </a:solidFill>
                <a:latin typeface="+mn-lt"/>
              </a:rPr>
              <a:t>CA Insurance License # </a:t>
            </a:r>
            <a:r>
              <a:rPr lang="en-US" altLang="en-US" sz="1000" dirty="0">
                <a:solidFill>
                  <a:srgbClr val="CA0000"/>
                </a:solidFill>
                <a:latin typeface="+mn-lt"/>
              </a:rPr>
              <a:t>0G15569</a:t>
            </a: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a:p>
            <a:pPr eaLnBrk="1" hangingPunct="1">
              <a:defRPr/>
            </a:pPr>
            <a:endParaRPr lang="en-US" altLang="en-US" sz="1000" dirty="0">
              <a:solidFill>
                <a:srgbClr val="CA0000"/>
              </a:solidFill>
              <a:latin typeface="+mn-lt"/>
            </a:endParaRPr>
          </a:p>
        </p:txBody>
      </p:sp>
      <p:sp>
        <p:nvSpPr>
          <p:cNvPr id="2" name="Text Box 19"/>
          <p:cNvSpPr txBox="1">
            <a:spLocks noChangeArrowheads="1"/>
          </p:cNvSpPr>
          <p:nvPr/>
        </p:nvSpPr>
        <p:spPr bwMode="auto">
          <a:xfrm>
            <a:off x="180975" y="228600"/>
            <a:ext cx="454342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b="1">
                <a:solidFill>
                  <a:srgbClr val="990033"/>
                </a:solidFill>
              </a:rPr>
              <a:t>Michael Devere, CLTC, LUTCF, MBA</a:t>
            </a:r>
          </a:p>
          <a:p>
            <a:pPr eaLnBrk="1" hangingPunct="1">
              <a:spcBef>
                <a:spcPct val="0"/>
              </a:spcBef>
              <a:buFontTx/>
              <a:buNone/>
            </a:pPr>
            <a:r>
              <a:rPr lang="en-US" altLang="en-US" sz="1400" i="1">
                <a:solidFill>
                  <a:srgbClr val="990033"/>
                </a:solidFill>
              </a:rPr>
              <a:t>Financial Planner</a:t>
            </a:r>
          </a:p>
        </p:txBody>
      </p:sp>
      <p:sp>
        <p:nvSpPr>
          <p:cNvPr id="2057" name="Line 21"/>
          <p:cNvSpPr>
            <a:spLocks noChangeShapeType="1"/>
          </p:cNvSpPr>
          <p:nvPr/>
        </p:nvSpPr>
        <p:spPr bwMode="auto">
          <a:xfrm rot="5400000">
            <a:off x="2286000" y="6096000"/>
            <a:ext cx="0" cy="45720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8" name="Line 22"/>
          <p:cNvSpPr>
            <a:spLocks noChangeShapeType="1"/>
          </p:cNvSpPr>
          <p:nvPr/>
        </p:nvSpPr>
        <p:spPr bwMode="auto">
          <a:xfrm rot="5400000">
            <a:off x="4267200" y="6629400"/>
            <a:ext cx="0" cy="45720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9" name="Line 23"/>
          <p:cNvSpPr>
            <a:spLocks noChangeShapeType="1"/>
          </p:cNvSpPr>
          <p:nvPr/>
        </p:nvSpPr>
        <p:spPr bwMode="auto">
          <a:xfrm rot="5400000">
            <a:off x="2286000" y="-2057400"/>
            <a:ext cx="0" cy="4572000"/>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2060" name="Picture 24" descr="lfa18_c2--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24400" y="228600"/>
            <a:ext cx="1809750" cy="611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1" name="Picture 14" descr="C:\Users\luide7\Pictures\_AM_9950 Mik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975" y="1143000"/>
            <a:ext cx="1914525" cy="287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2" name="Picture 1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975" y="6629400"/>
            <a:ext cx="1857375" cy="1263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063" name="TextBox 4"/>
          <p:cNvSpPr txBox="1">
            <a:spLocks noChangeArrowheads="1"/>
          </p:cNvSpPr>
          <p:nvPr/>
        </p:nvSpPr>
        <p:spPr bwMode="auto">
          <a:xfrm>
            <a:off x="247650" y="7467600"/>
            <a:ext cx="17240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800"/>
              <a:t>“An investment in knowledge always pays the best interest”</a:t>
            </a:r>
          </a:p>
          <a:p>
            <a:pPr eaLnBrk="1" hangingPunct="1"/>
            <a:r>
              <a:rPr lang="en-US" altLang="en-US" sz="800"/>
              <a:t>                       Benjamin Franklin</a:t>
            </a:r>
          </a:p>
        </p:txBody>
      </p:sp>
      <p:sp>
        <p:nvSpPr>
          <p:cNvPr id="18" name="TextBox 17"/>
          <p:cNvSpPr txBox="1"/>
          <p:nvPr/>
        </p:nvSpPr>
        <p:spPr>
          <a:xfrm>
            <a:off x="57150" y="8502850"/>
            <a:ext cx="6476999" cy="584775"/>
          </a:xfrm>
          <a:prstGeom prst="rect">
            <a:avLst/>
          </a:prstGeom>
          <a:noFill/>
        </p:spPr>
        <p:txBody>
          <a:bodyPr wrap="square" rtlCol="0">
            <a:spAutoFit/>
          </a:bodyPr>
          <a:lstStyle/>
          <a:p>
            <a:r>
              <a:rPr lang="en-US" sz="800" dirty="0"/>
              <a:t>Securities and investment advisory services offered through Lincoln Financial Advisors, a broker-dealer (member SIPC) and registered investment advisor.  Insurance offered through Lincoln Marketing and Insurance Agency, LLC and Lincoln Associates Insurance Agency, Inc. and other fine companies.  Lincoln Financial Group is the marketing name for Lincoln National Corporation and its affiliates.  </a:t>
            </a:r>
            <a:r>
              <a:rPr lang="en-US" sz="800"/>
              <a:t>CRN3119326-060920</a:t>
            </a:r>
            <a:endParaRPr lang="en-US" sz="800"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1607</TotalTime>
  <Words>458</Words>
  <Application>Microsoft Office PowerPoint</Application>
  <PresentationFormat>On-screen Show (4:3)</PresentationFormat>
  <Paragraphs>45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Bookman Old Style</vt:lpstr>
      <vt:lpstr>Default Design</vt:lpstr>
      <vt:lpstr>PowerPoint Presentation</vt:lpstr>
    </vt:vector>
  </TitlesOfParts>
  <Company>LNC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Mai-Han Shultz</dc:creator>
  <cp:lastModifiedBy>Devere, Luanne</cp:lastModifiedBy>
  <cp:revision>39</cp:revision>
  <cp:lastPrinted>2021-01-23T01:07:23Z</cp:lastPrinted>
  <dcterms:created xsi:type="dcterms:W3CDTF">2008-07-09T17:57:29Z</dcterms:created>
  <dcterms:modified xsi:type="dcterms:W3CDTF">2021-01-23T01:18:08Z</dcterms:modified>
</cp:coreProperties>
</file>